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60" r:id="rId5"/>
    <p:sldId id="258" r:id="rId6"/>
    <p:sldId id="265" r:id="rId7"/>
    <p:sldId id="273" r:id="rId8"/>
    <p:sldId id="274" r:id="rId9"/>
    <p:sldId id="278" r:id="rId10"/>
    <p:sldId id="280" r:id="rId11"/>
    <p:sldId id="270" r:id="rId12"/>
    <p:sldId id="276" r:id="rId13"/>
    <p:sldId id="275" r:id="rId14"/>
    <p:sldId id="279" r:id="rId15"/>
    <p:sldId id="277" r:id="rId16"/>
    <p:sldId id="262" r:id="rId17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49AA"/>
    <a:srgbClr val="F8971D"/>
    <a:srgbClr val="0F51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92" autoAdjust="0"/>
    <p:restoredTop sz="94286" autoAdjust="0"/>
  </p:normalViewPr>
  <p:slideViewPr>
    <p:cSldViewPr snapToGrid="0">
      <p:cViewPr varScale="1">
        <p:scale>
          <a:sx n="120" d="100"/>
          <a:sy n="120" d="100"/>
        </p:scale>
        <p:origin x="3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27T14:52:34.86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27T14:54:50.390"/>
    </inkml:context>
    <inkml:brush xml:id="br0">
      <inkml:brushProperty name="width" value="0.07938" units="cm"/>
      <inkml:brushProperty name="height" value="0.07938" units="cm"/>
      <inkml:brushProperty name="color" value="#E71224"/>
    </inkml:brush>
  </inkml:definitions>
  <inkml:trace contextRef="#ctx0" brushRef="#br0">4479 5708 24575,'-4'2'0,"0"-1"0,0 1 0,0 0 0,0 0 0,1 0 0,-1 1 0,1-1 0,-1 1 0,1 0 0,0 0 0,0 0 0,-5 8 0,-1-2 0,6-5 0,0 1 0,0-1 0,0 1 0,0-1 0,1 1 0,-1 0 0,1 0 0,1 1 0,-1-1 0,1 0 0,-1 0 0,1 1 0,1-1 0,-1 1 0,1 7 0,0-4 0,-1-1 0,0 1 0,-1 0 0,-5 16 0,5-20 0,-1-1 0,0 0 0,0 0 0,-1 0 0,1 0 0,-1 0 0,0-1 0,0 1 0,0-1 0,0 0 0,-9 4 0,-14 12 0,8-4 0,-1-1 0,-1-1 0,-29 13 0,11-5 0,17-7 0,0 1 0,-22 21 0,-9 5 0,29-22 0,-27 28 0,-9 7 0,55-49 0,0-1 0,1 1 0,-1 0 0,1 1 0,0-1 0,0 1 0,0 0 0,1 0 0,0 0 0,-3 9 0,-2 10 0,-7 37 0,10-40 0,0-1 0,-9 23 0,3-17 0,2 0 0,1 1 0,-10 54 0,16-68 0,-1 1 0,-1-1 0,0-1 0,-1 1 0,0 0 0,-1-1 0,-13 22 0,16-30 0,-1 1 0,0-1 0,0 0 0,-1 0 0,1 0 0,-1 0 0,0-1 0,0 0 0,0 0 0,-1 0 0,0-1 0,1 1 0,-1-1 0,0-1 0,0 1 0,-1-1 0,1 0 0,-12 1 0,-27-1 0,-45-4 0,-40 2 0,115 3 0,1 0 0,-1 0 0,1 2 0,-25 10 0,-5 2 0,25-10 0,-32 18 0,36-17 0,1-1 0,-1 0 0,-29 8 0,34-12 0,0 1 0,1 0 0,-1 0 0,1 1 0,-16 11 0,-13 7 0,3 1 0,31-21 0,0 1 0,0-1 0,0 0 0,0 0 0,-1-1 0,1 1 0,-1-1 0,0 0 0,0 0 0,-8 1 0,-6 0 0,14-3 0,0 1 0,1-1 0,-1 1 0,0 0 0,1 0 0,-1 0 0,1 1 0,0 0 0,-1 0 0,1 0 0,0 0 0,0 1 0,0-1 0,0 1 0,1 0 0,-6 6 0,-21 33 0,26-34 0,0-1 0,-1-1 0,0 1 0,0-1 0,0 0 0,-1 0 0,-10 8 0,-5 2 0,14-10 0,0-1 0,-1 1 0,0-1 0,0 0 0,0-1 0,0 0 0,-1 0 0,1 0 0,-1-2 0,0 1 0,0-1 0,-11 2 0,4-3 0,0 0 0,0 2 0,0 0 0,0 1 0,-26 10 0,32-11 0,0 0 0,0-1 0,0 0 0,-1 0 0,-11-1 0,11 0 0,0 0 0,0 0 0,1 1 0,-12 4 0,20-5 0,-1 1 0,0 0 0,1 0 0,-1 0 0,1 0 0,0 0 0,-1 1 0,1-1 0,0 1 0,0-1 0,1 1 0,-1 0 0,0-1 0,1 1 0,0 0 0,0 0 0,0 0 0,0 0 0,-1 4 0,1-3 0,-1 1 0,1-1 0,-1 1 0,0-1 0,0 0 0,-1 0 0,1 0 0,-1 0 0,-3 4 0,-8 4 0,9-8 0,0 1 0,0-1 0,0 1 0,1 0 0,-1 1 0,-4 8 0,6-14 0,2-8 0,-2-19 0,0 3 0,0 15 0,0 0 0,-1 0 0,0 1 0,0 0 0,-1-1 0,0 2 0,0-1 0,-1 0 0,-10-10 0,6 8 0,2-1 0,-1-1 0,-8-14 0,-5-25 0,19 40 0,-2 0 0,0 0 0,0 0 0,0 1 0,-2 0 0,-11-15 0,13 18 0,0 0 0,0 0 0,1 0 0,-6-14 0,7 16 0,1-1 0,-1 0 0,0 1 0,-1 0 0,1 0 0,-1 0 0,0 0 0,0 0 0,-1 1 0,-4-5 0,3 4 0,0-1 0,0 0 0,1 0 0,-1 0 0,1-1 0,1 0 0,0 0 0,0 0 0,0 0 0,1-1 0,0 0 0,0 1 0,-2-14 0,-18-38 0,15 38 0,0-1 0,1 1 0,-6-32 0,7 26 0,-14-39 0,16 57 0,0 0 0,0 1 0,-1-1 0,0 1 0,0 0 0,-1 0 0,0 1 0,-8-9 0,0 5 0,0 0 0,-1 0 0,-17-8 0,-16-11 0,19 9 0,4 4 0,-24-22 0,45 36 0,0 0 0,0 0 0,0 1 0,0-1 0,0 1 0,-1 0 0,1 1 0,-1-1 0,1 1 0,-1-1 0,0 2 0,1-1 0,-10 0 0,11 1 0,0 0 0,0 0 0,-1 0 0,1 1 0,0-1 0,0 1 0,-1 0 0,1 0 0,0 0 0,0 0 0,0 1 0,0-1 0,0 1 0,1 0 0,-1 0 0,0 0 0,1 0 0,-1 0 0,1 0 0,-3 4 0,-8 17 0,11-19 0,1 0 0,-1-1 0,0 1 0,0 0 0,0-1 0,-1 0 0,0 1 0,1-1 0,-1 0 0,0 0 0,0-1 0,0 1 0,-1-1 0,-5 4 0,9-6 0,-1 0 0,1 1 0,0-1 0,0 0 0,-1 0 0,1 0 0,0 0 0,-1 0 0,1 0 0,0 0 0,0 0 0,-1 0 0,1 0 0,0 0 0,-1-1 0,1 1 0,0 0 0,0 0 0,-1 0 0,1 0 0,0 0 0,0-1 0,-1 1 0,1 0 0,0 0 0,0 0 0,0 0 0,-1-1 0,1 1 0,0 0 0,0 0 0,0-1 0,0 1 0,0 0 0,-1 0 0,1-1 0,0 1 0,0 0 0,0-1 0,0 1 0,0 0 0,0 0 0,0-1 0,0 1 0,0 0 0,0-1 0,0 1 0,0 0 0,0-1 0,0 1 0,0 0 0,0 0 0,0-1 0,1 1 0,-1 0 0,0 0 0,0-1 0,0 1 0,0 0 0,1 0 0,-1-1 0,9-20 0,-8 19 0,5-12 0,-1-1 0,0 0 0,-1 0 0,0 0 0,-2-1 0,0 1 0,0-1 0,-2-30 0,2-14 0,0 54 0,-1 0 0,1 0 0,0 0 0,0 0 0,0 0 0,1 1 0,0-1 0,0 1 0,1-1 0,-1 1 0,1 0 0,0 1 0,5-5 0,-4 4 0,-1 0 0,1-1 0,-1 1 0,0-1 0,-1 1 0,1-1 0,-1 0 0,0-1 0,-1 1 0,0 0 0,3-12 0,-4 5 0,-1 0 0,0-1 0,-2 1 0,1 0 0,-1 0 0,-5-14 0,3 9 0,1 1 0,-2-33 0,4 34 0,-1-1 0,0 1 0,-1 0 0,-1-1 0,-9-25 0,-38-75 0,46 106 0,2 6 0,-1 0 0,1 0 0,-1 1 0,0-1 0,0 1 0,0 0 0,0 0 0,-1 0 0,0 1 0,0 0 0,0 0 0,0 0 0,0 0 0,-8-2 0,4 1 0,-1-1 0,1-1 0,-10-7 0,11 8 0,0 0 0,0 0 0,-1 1 0,0 0 0,1 0 0,-18-4 0,14 5 0,1-1 0,0 0 0,-19-10 0,-66-54 0,-12-1 0,100 65 0,-1 0 0,0 0 0,0 1 0,0 1 0,0 0 0,0 0 0,-1 1 0,-11-1 0,-38-7 0,52 7 0,0 0 0,0-1 0,1 1 0,-1-1 0,1-1 0,0 1 0,0-1 0,0 0 0,1-1 0,-1 1 0,-9-12 0,8 7 0,0-1 0,1 0 0,0 0 0,0-1 0,1 0 0,-5-15 0,-12-20 0,17 37 0,0-1 0,0 0 0,1-1 0,-3-11 0,5 15 0,0 0 0,-1 0 0,0 0 0,0 1 0,0-1 0,-1 1 0,1-1 0,-2 1 0,1 1 0,-1-1 0,0 0 0,0 1 0,0 0 0,-1 1 0,1-1 0,-9-4 0,11 7 0,0-1 0,0 1 0,0-1 0,0 0 0,0 1 0,1-1 0,0 0 0,-1-1 0,1 1 0,0 0 0,1-1 0,-1 1 0,-2-7 0,0-6 0,0 1 0,-3-19 0,-4-19 0,7 42 0,-1 0 0,-1 0 0,1 0 0,-2 1 0,1 0 0,-1 0 0,-1 0 0,-10-10 0,-10-7 0,-38-28 0,30 26 0,26 21 0,1 1 0,0 0 0,0-1 0,1 1 0,0-2 0,1 1 0,0-1 0,0 0 0,-6-12 0,-1-4 0,9 17 0,0-1 0,1 1 0,-1-1 0,2 0 0,-1 0 0,1 0 0,1 0 0,-4-18 0,7 25 0,-1 1 0,0-1 0,0 1 0,1 0 0,-1-1 0,1 1 0,-1 0 0,1-1 0,0 1 0,-1 0 0,1 0 0,0 0 0,0 0 0,0 0 0,0 0 0,0 0 0,0 0 0,0 0 0,0 0 0,0 0 0,1 0 0,-1 1 0,0-1 0,0 1 0,1-1 0,-1 1 0,0-1 0,1 1 0,-1 0 0,0-1 0,1 1 0,1 0 0,18-8 0,-21 8 0,1 0 0,-1 0 0,0 0 0,0 0 0,0 0 0,1 0 0,-1-1 0,0 1 0,0 0 0,0 0 0,0 0 0,0-1 0,1 1 0,-1 0 0,0 0 0,0 0 0,0-1 0,0 1 0,0 0 0,0 0 0,0-1 0,0 1 0,0 0 0,0 0 0,0-1 0,1 1 0,-2 0 0,1 0 0,0-1 0,0 1 0,0 0 0,0 0 0,0-1 0,0 1 0,0 0 0,0 0 0,0 0 0,0-1 0,0 1 0,-1 0 0,1 0 0,0 0 0,0-1 0,0 1 0,0 0 0,-1 0 0,1 0 0,0-1 0,0 1 0,0 0 0,0 1 0,0-1 0,0 0 0,1 0 0,-1 0 0,0 0 0,0 0 0,0 0 0,0 0 0,0 0 0,0 0 0,1-1 0,-1 1 0,0 0 0,0 0 0,0 0 0,0 0 0,0 0 0,0 0 0,0 0 0,1 0 0,-1 0 0,0 0 0,0 0 0,0 0 0,0 0 0,0 0 0,0-1 0,0 1 0,0 0 0,0 0 0,0 0 0,0 0 0,0 0 0,0 0 0,1 0 0,-1-1 0,0 1 0,0 0 0,0 0 0,0 0 0,0 0 0,0 0 0,0 0 0,0-1 0,0 1 0,0 0 0,0 0 0,-1 0 0,1 0 0,0 0 0,0 0 0,0 0 0,0-1 0,0 1 0,0 0 0,0 0 0,0 0 0,0 0 0,0 0 0,0 0 0,0 0 0,0 0 0,-1-1 0,1 1 0,0 0 0,0 0 0,0 0 0,26-3 0,-22 3 0,-1 0 0,0 0 0,1 0 0,-1-1 0,0 1 0,0-1 0,1 0 0,-1 0 0,0 0 0,0-1 0,0 1 0,0-1 0,0 0 0,0 1 0,-1-1 0,5-4 0,95-115 0,-96 114 0,-1 1 0,0-1 0,-1 0 0,1 0 0,-1 0 0,-1-1 0,1 1 0,-1-1 0,-1 0 0,1 0 0,0-9 0,5-12 0,-4 17 0,1 1 0,0 0 0,1 0 0,-1 0 0,2 1 0,0 0 0,0 0 0,1 0 0,0 1 0,0 0 0,1 1 0,0 0 0,1 0 0,11-6 0,-10 5 0,0 0 0,-1 0 0,0-1 0,-1-1 0,0 1 0,-1-2 0,0 1 0,13-24 0,-18 30 0,0 0 0,1 1 0,0-1 0,0 1 0,0 0 0,0 0 0,1 0 0,-1 1 0,1 0 0,0 0 0,0 0 0,0 0 0,0 1 0,1 0 0,10-3 0,7 0 0,1 0 0,37-1 0,-30 3 0,-13 2 0,7-1 0,0-1 0,0-1 0,-1-1 0,38-13 0,-45 10 0,0 0 0,0-2 0,0 1 0,20-18 0,-28 21 0,0 0 0,0 1 0,0 0 0,0 1 0,1 0 0,0 0 0,0 1 0,0 1 0,11-2 0,7 1 0,0 1 0,31 3 0,-58-1 0,4 0 0,0 0 0,0 0 0,0 0 0,-1 0 0,1-1 0,9-2 0,-12 2 0,0 0 0,-1 0 0,1 0 0,-1 0 0,0 0 0,1 0 0,-1 0 0,0-1 0,0 1 0,1-1 0,-1 1 0,0-1 0,0 1 0,-1-1 0,1 1 0,0-1 0,0 0 0,-1 1 0,1-1 0,-1 0 0,0 0 0,1 1 0,-1-3 0,2-18 0,0 0 0,-2 0 0,-3-28 0,1 0 0,2 46 0,0-1 0,-1 0 0,0 0 0,1 1 0,-1-1 0,-1 0 0,1 1 0,-1-1 0,0 1 0,0 0 0,0-1 0,0 1 0,-5-6 0,-16-28 0,16 26 0,0 1 0,0-1 0,-12-12 0,15 18 0,0-1 0,0 0 0,0 0 0,1 0 0,0-1 0,0 1 0,1-1 0,0 1 0,1-1 0,-1 0 0,1 0 0,0-13 0,-3-18 0,0 10 0,0-31 0,3 34 0,-7-41 0,4 54 0,0 0 0,-1 0 0,0 1 0,-1-1 0,-1 1 0,0 1 0,-9-13 0,9 15 0,1-1 0,-1 0 0,1 0 0,1 0 0,0-1 0,1 0 0,0 0 0,0 0 0,-3-23 0,6-127 0,4 70 0,-3 78 0,2-1 0,0 1 0,0 0 0,1 0 0,9-24 0,7-25 0,-16 36 0,-1 1 0,0 0 0,-4-42 0,0 48 0,1 0 0,1 0 0,0 0 0,2 0 0,0 0 0,1 1 0,10-34 0,5 10 0,-9 24 0,-2 0 0,9-32 0,-13 40 0,1 0 0,-1 0 0,1 1 0,1-1 0,0 1 0,0 0 0,11-13 0,-1 4 0,0 1 0,23-20 0,3 4 0,2 2 0,1 1 0,60-29 0,-95 54 0,0-1 0,-1 0 0,8-8 0,-11 9 0,1 0 0,-1 1 0,1 0 0,-1 0 0,1 0 0,0 1 0,1 0 0,-1 0 0,9-2 0,6-2 0,-1 0 0,1-1 0,-1-1 0,19-12 0,-19 10 0,11-13 0,-26 20 0,0-1 0,1 1 0,-1 0 0,8-4 0,38-11 0,-39 15 0,-1 0 0,1-1 0,-1 0 0,11-6 0,-14 3 0,0 0 0,-1 0 0,0 0 0,0-1 0,0 0 0,7-14 0,-11 18 0,-1 0 0,1 0 0,-1 0 0,0 0 0,0 0 0,0 0 0,-1-1 0,0 1 0,0-1 0,0 1 0,-1-1 0,1 1 0,-1-1 0,-1 0 0,-1-9 0,1 8 0,-1 0 0,-1 0 0,1 1 0,-1-1 0,-1 1 0,1 0 0,-1 0 0,0 0 0,0 1 0,0-1 0,-10-8 0,-26-33 0,32 36 0,0 1 0,-1 0 0,0 0 0,-12-9 0,17 16 0,1-2 0,-1 1 0,0 0 0,1-1 0,0 0 0,0 1 0,0-1 0,1-1 0,0 1 0,-1 0 0,2-1 0,-1 1 0,1-1 0,0 1 0,0-1 0,0-6 0,0 6 0,1 0 0,-1 0 0,-1 0 0,1 0 0,-1 0 0,0 0 0,0 0 0,-1 1 0,0-1 0,0 1 0,0-1 0,-1 1 0,-5-7 0,4 8 0,0 1 0,0 0 0,0 0 0,0 0 0,0 0 0,-7-2 0,7 4 0,1-2 0,-1 1 0,0 0 0,1-1 0,-9-6 0,12 8 0,-1-1 0,1 0 0,-1 0 0,1 0 0,-1 0 0,1 0 0,0 0 0,0-1 0,0 1 0,0 0 0,0-1 0,1 1 0,-1 0 0,1-1 0,0 1 0,-1-1 0,1-2 0,0 3 0,0 0 0,0 0 0,1 0 0,-1 0 0,1 0 0,-1 1 0,1-1 0,-1 0 0,1 0 0,0 0 0,0 0 0,0 1 0,0-1 0,0 0 0,0 1 0,0-1 0,1 1 0,-1-1 0,1 1 0,-1 0 0,1-1 0,-1 1 0,1 0 0,0 0 0,-1 0 0,1 0 0,0 1 0,0-1 0,0 0 0,0 1 0,0-1 0,-1 1 0,4 0 0,8-2 0,1 0 0,-1 1 0,25 2 0,-25 0 0,5 0 0,0 0 0,1-1 0,0 0 0,-1-1 0,28-6 0,-42 6 0,1 0 0,-1-1 0,1 1 0,-1-1 0,1 0 0,-1 0 0,0-1 0,0 1 0,0-1 0,-1 0 0,1 0 0,-1 0 0,1 0 0,-1-1 0,0 1 0,0-1 0,0 0 0,-1 0 0,1 0 0,-1 0 0,0-1 0,0 1 0,1-6 0,1-12 0,0 0 0,-2 0 0,0 0 0,-2 0 0,-3-40 0,0-2 0,3 42 0,-1 1 0,-1 0 0,-9-39 0,5 8 0,6 44 0,-1 0 0,1 0 0,-2 1 0,1-1 0,-1 0 0,0 0 0,-3-8 0,5 16 0,0 0 0,0 0 0,0 0 0,0 0 0,0 0 0,0 0 0,0 0 0,0-1 0,0 1 0,0 0 0,-1 0 0,1 0 0,0 0 0,0 0 0,0 0 0,0 0 0,0 0 0,0 0 0,0-1 0,0 1 0,0 0 0,0 0 0,0 0 0,0 0 0,-1 0 0,1 0 0,0 0 0,0 0 0,0 0 0,0 0 0,0 0 0,0 0 0,0 0 0,-1 0 0,1 0 0,0 0 0,0 0 0,0 0 0,0 0 0,0 0 0,0 0 0,0 0 0,0 0 0,-1 0 0,1 0 0,0 0 0,0 0 0,0 0 0,0 0 0,0 0 0,0 0 0,0 0 0,0 0 0,-1 1 0,1-1 0,0 0 0,0 0 0,0 0 0,0 0 0,0 0 0,0 0 0,0 0 0,0 1 0,-4 11 0,0 15 0,4-16 0,0 1 0,1 0 0,0-1 0,0 1 0,1-1 0,1 0 0,0 1 0,0-1 0,7 13 0,-7-18 0,0-1 0,0 1 0,0 0 0,1-1 0,0 0 0,0 0 0,1 0 0,-1-1 0,1 1 0,0-1 0,0 0 0,0 0 0,1-1 0,-1 0 0,1 0 0,0 0 0,10 3 0,3 1 0,-1 0 0,1 2 0,23 15 0,-22-12 0,1-1 0,21 8 0,-19-10 0,30 19 0,-13-7 0,-22-14 0,0 0 0,1-1 0,-1 0 0,1-2 0,1 0 0,-1-2 0,0 0 0,1-1 0,27-2 0,293-1 0,-330 3 0,0 0 0,-1 1 0,1 0 0,0 0 0,-1 1 0,1 1 0,-1-1 0,0 2 0,12 6 0,38 16 0,-39-22 0,0-2 0,1 0 0,-1-1 0,1-1 0,-1-1 0,24-3 0,11 1 0,-16 0 0,-26 1 0,-1 0 0,1 0 0,0 2 0,-1-1 0,1 2 0,21 4 0,-32-5 0,0 0 0,0 1 0,0-1 0,0 0 0,0 1 0,-1-1 0,1 1 0,0 0 0,-1 0 0,1-1 0,-1 1 0,0 0 0,0 0 0,0 0 0,0 0 0,0 0 0,0 1 0,0-1 0,-1 0 0,1 0 0,-1 1 0,1 3 0,0 7 0,0 0 0,-2 25 0,0-23 0,0-1 0,0 1 0,0-1 0,-1-1 0,-1 1 0,0 0 0,-1-1 0,-1 1 0,0-1 0,-1 0 0,0-1 0,-1 1 0,0-1 0,-10 12 0,14-19 0,-1-1 0,1 1 0,0 1 0,1-1 0,0 0 0,-1 1 0,2-1 0,-1 1 0,1-1 0,-1 1 0,1 0 0,1 0 0,-1 0 0,1 0 0,0-1 0,1 1 0,-1 0 0,1 0 0,0 0 0,1-1 0,-1 1 0,1 0 0,4 7 0,4 10 0,2 0 0,1 0 0,30 40 0,-34-52 0,-2-2 0,-1 0 0,0-1 0,0 2 0,-1-1 0,0 1 0,-1 0 0,1 0 0,-2 0 0,0 0 0,0 1 0,-1-1 0,2 19 0,-3-7 0,0-7 0,0 0 0,-1 1 0,-1-1 0,-4 25 0,5-36 0,-1-1 0,0 0 0,0 0 0,0 0 0,0 0 0,-1 0 0,1 0 0,-1 0 0,0 0 0,0-1 0,0 1 0,0-1 0,0 1 0,0-1 0,-1 0 0,1 0 0,-1 0 0,1 0 0,-1 0 0,0-1 0,0 1 0,0-1 0,0 1 0,0-1 0,0 0 0,0-1 0,-4 2 0,-4-1 0,0 1 0,-1 1 0,2 0 0,-1 1 0,-15 7 0,24-10 0,0-1 0,1 1 0,-1 0 0,0 1 0,0-1 0,1 0 0,-1 0 0,1 1 0,-1-1 0,1 1 0,0-1 0,-1 1 0,1-1 0,0 1 0,0 0 0,0 0 0,0 0 0,1 0 0,-1-1 0,0 1 0,1 0 0,-1 0 0,1 0 0,0 0 0,0 1 0,-1-1 0,1 0 0,1 0 0,-1 0 0,0 0 0,0 0 0,1 0 0,-1 0 0,1 0 0,0 0 0,-1 0 0,1-1 0,2 5 0,0-2 0,-1-1 0,1 1 0,0-1 0,0 1 0,1-1 0,-1 0 0,1 0 0,0 0 0,-1-1 0,1 1 0,0-1 0,0 0 0,5 2 0,12 4 0,31 8 0,-30-9 0,20 5 0,-26-9 0,1 2 0,-1 0 0,0 1 0,0 0 0,-1 1 0,0 1 0,23 16 0,-11-2 0,-8-8 0,-1 1 0,0 0 0,-1 2 0,-1 0 0,-1 1 0,0 0 0,13 23 0,-18-22 0,1 0 0,1 0 0,0-1 0,1-1 0,23 24 0,-30-34 0,0 0 0,-1 0 0,0 0 0,0 1 0,-1 0 0,0 0 0,0 0 0,-1 0 0,3 10 0,-3-10 0,0 1 0,0-1 0,1 0 0,0 0 0,0 0 0,1 0 0,0-1 0,8 9 0,50 57 0,-49-55 0,1 0 0,0-1 0,1-1 0,25 20 0,21 0 0,-50-29 0,1-1 0,0-1 0,0 0 0,0 0 0,1-1 0,20 2 0,-15-1 0,17 0 0,1-1 0,0-2 0,61-4 0,-17-1 0,-62 4 0,-7-1 0,0 0 0,0 0 0,0-1 0,13-3 0,-22 3 0,0 0 0,1 0 0,-1 0 0,0 0 0,0-1 0,0 0 0,-1 1 0,1-1 0,0 0 0,0 0 0,-1 0 0,0-1 0,1 1 0,-1 0 0,0-1 0,0 0 0,0 0 0,0 1 0,2-7 0,-1 2 0,0 0 0,1 0 0,-1 0 0,1 0 0,1 1 0,-1 0 0,11-11 0,-11 13 0,-1 0 0,0 0 0,0-1 0,0 1 0,0-1 0,-1 1 0,1-1 0,-1 0 0,-1 0 0,1 0 0,-1 0 0,2-6 0,-1-6 0,0-1 0,-2-23 0,4-29 0,-4 64 0,2 0 0,-1 0 0,1 0 0,0 0 0,0 0 0,0 1 0,1-1 0,5-9 0,68-111 0,-67 114 0,0 0 0,1 1 0,0 0 0,13-10 0,-1 0 0,-13 12 0,1 1 0,0 0 0,0 0 0,1 1 0,0 0 0,0 1 0,1 0 0,-1 1 0,1 0 0,1 1 0,-1 0 0,0 1 0,1 0 0,23-1 0,38 1 0,-39 3 0,61-10 0,-78 6 0,1 2 0,-1 0 0,1 1 0,-1 1 0,1 1 0,-1 1 0,1 0 0,21 6 0,-30-5 0,-5-2 0,1 0 0,-1 0 0,1 1 0,-1-1 0,0 1 0,1 1 0,-1-1 0,0 1 0,-1 0 0,1 0 0,0 0 0,-1 1 0,0 0 0,7 6 0,51 69 0,29 31 0,-87-106 0,1 0 0,-1 1 0,1-2 0,0 1 0,0 0 0,1-1 0,-1 0 0,1 0 0,0-1 0,9 3 0,1-1 0,0-1 0,26 1 0,-22-2 0,31 5 0,-38-4 0,0 1 0,-1 0 0,14 6 0,-21-7 0,-1-1 0,0 1 0,0 0 0,0 0 0,0 0 0,0 0 0,0 1 0,-1-1 0,0 1 0,0 0 0,4 7 0,3 3 0,22 26 0,8 11 0,-36-46 0,1 1 0,0-1 0,0 0 0,0 0 0,1-1 0,-1 1 0,1-1 0,0 0 0,1-1 0,-1 0 0,0 0 0,1 0 0,0-1 0,0 0 0,-1 0 0,14 1 0,12 1 0,0-1 0,43-3 0,-63 0 0,11 1 0,-1 1 0,28 6 0,-25-3 0,36 1 0,40 6 0,5-1 0,-61-10 0,176-3 0,-161-6 0,85-21 0,-119 22 0,-1 0 0,43-5 0,-59 11 0,0 1 0,0 0 0,0 0 0,1 1 0,-1 0 0,-1 1 0,1 0 0,14 5 0,24 10 0,99 43 0,-122-49 0,-1 2 0,0 0 0,39 32 0,-53-38 0,1-1 0,0 0 0,1 0 0,-1-1 0,12 4 0,-10-5 0,0 2 0,-1-1 0,20 14 0,-24-14 0,0 0 0,0 1 0,0 0 0,7 10 0,-12-13 0,1 1 0,-1 0 0,0 0 0,0 0 0,0 1 0,0-1 0,-1 0 0,0 1 0,0-1 0,1 8 0,0 5 0,0 0 0,-1-1 0,-1 1 0,0 0 0,-1 0 0,-1 0 0,-4 17 0,3-28 0,-1 0 0,-1 1 0,1-1 0,-1-1 0,1 1 0,-2-1 0,1 1 0,-1-2 0,-8 7 0,-2 3 0,-7 4 0,18-14 0,0 0 0,0 0 0,0 1 0,0-1 0,0 1 0,1 0 0,0 1 0,-6 9 0,-22 57 0,24-49 0,-2-1 0,-1-1 0,-17 29 0,11-30 0,-1 0 0,-32 28 0,3-3 0,35-34 0,1-1 0,-2 0 0,1-1 0,-2 0 0,1-1 0,-24 10 0,-91 27 0,114-40 0,-28 6 0,31-9 0,1 0 0,0 1 0,0 0 0,0 1 0,0 0 0,1 1 0,-1 0 0,-9 7 0,10-4 0,1 0 0,-1 0 0,-8 14 0,11-15 0,1 0 0,-2 0 0,1-1 0,-1 0 0,1 0 0,-13 8 0,12-10 0,0 1 0,0 0 0,0 0 0,1 1 0,-1 0 0,1 0 0,1 0 0,-1 1 0,1 0 0,1 0 0,-1 0 0,-4 12 0,3-7 0,2 1 0,0-1 0,0 1 0,1 0 0,1 0 0,0 1 0,0 16 0,2-22 0,0-1 0,-1 0 0,0 0 0,0 0 0,-1 0 0,0 0 0,0 0 0,-5 8 0,6-12 0,-1 0 0,0 0 0,0 0 0,0 0 0,0-1 0,-1 1 0,1-1 0,0 0 0,-1 0 0,0 0 0,1 0 0,-1 0 0,0-1 0,0 1 0,0-1 0,0 1 0,-1-1 0,1 0 0,-6 1 0,-30 2 0,-25 6 0,59-8 0,0-1 0,0 1 0,0 0 0,0 1 0,1-1 0,-1 1 0,0 0 0,1 0 0,0 0 0,-4 5 0,-10 8 0,-26 19 0,1-1 0,37-30 0,0 0 0,0 0 0,0 0 0,-1-1 0,1 0 0,-1 0 0,0-1 0,0 0 0,0 0 0,0-1 0,-14 2 0,-8-2 0,-48-4 0,26 1 0,-15 0 0,-138 4 0,182 1 0,-1 1 0,1 1 0,-25 9 0,18-5 0,18-5 0,-1-1 0,1-1 0,-1 0 0,0-1 0,1 0 0,-1-1 0,0 0 0,0-1 0,1 0 0,-15-4 0,25 5 0,0 0 0,0 0 0,0 0 0,0-1 0,1 1 0,-1 0 0,0-1 0,0 1 0,0-1 0,0 1 0,0-1 0,0 1 0,1-1 0,-1 0 0,0 1 0,0-1 0,1 0 0,-1 0 0,0 0 0,1 1 0,-1-1 0,1 0 0,-1 0 0,1 0 0,0 0 0,-1 0 0,1 0 0,0 0 0,0 0 0,0 0 0,-1 0 0,1 0 0,0 0 0,0 0 0,0 0 0,1 0 0,-1 0 0,0 0 0,0 0 0,0 0 0,1 0 0,0-2 0,2-3 0,1 1 0,0-1 0,0 1 0,0 0 0,8-8 0,-2 2 0,-6 7 0,-1-1 0,0 0 0,0 0 0,0 1 0,0-2 0,-1 1 0,0 0 0,0 0 0,0-1 0,1-8 0,-3 12 0,1 0 0,-1 0 0,0 0 0,0 0 0,0 1 0,-1-1 0,1 0 0,0 0 0,-1 0 0,1 0 0,-1 0 0,1 1 0,-1-1 0,0 0 0,0 0 0,0 1 0,0-1 0,0 1 0,0-1 0,0 1 0,-1-1 0,1 1 0,0 0 0,-1-1 0,1 1 0,-1 0 0,1 0 0,-1 0 0,0 0 0,1 1 0,-1-1 0,0 0 0,0 1 0,-3-1 0,-14-3 0,-1 2 0,1 0 0,-1 1 0,0 1 0,-26 4 0,-12-1 0,19-2 0,14 0 0,0 0 0,0-2 0,0-1 0,-33-7 0,20 2 0,0 2 0,0 2 0,-73 3 0,62 1 0,39-1 0,0 0 0,0 1 0,0 0 0,1 1 0,-1 0 0,0 1 0,1 0 0,0 0 0,-1 1 0,-8 5 0,14-6 0,0-1 0,1 1 0,0 0 0,-1-1 0,1 2 0,0-1 0,0 0 0,1 1 0,-1-1 0,1 1 0,0 0 0,0-1 0,0 1 0,0 0 0,0 1 0,1-1 0,0 0 0,0 0 0,0 1 0,0-1 0,1 0 0,0 1 0,0-1 0,0 1 0,1 4 0,0-2 0,1 0 0,0 0 0,1 0 0,0 0 0,0 0 0,0 0 0,1-1 0,0 0 0,0 1 0,1-1 0,0-1 0,0 1 0,7 5 0,24 33 0,-22-21 0,21 44 0,-31-57 0,0 0 0,-1 0 0,0 1 0,0 0 0,-2-1 0,1 1 0,-1 15 0,0-18 0,0 1 0,1-1 0,0 1 0,0-1 0,1 0 0,5 12 0,7 25 0,-11-18 0,-1-1 0,-1 1 0,-1-1 0,-2 1 0,0-1 0,-10 50 0,6-23 0,5-41 0,-1 0 0,0 0 0,-1 0 0,0 1 0,-8 20 0,6-26 0,-1 0 0,0-1 0,0 0 0,-1 0 0,1-1 0,-1 0 0,-10 8 0,13-12 0,-4 4 0,0-1 0,-1 0 0,1 0 0,-1-1 0,-15 4 0,-12 6 0,-111 42 0,48-30 0,64-18 0,6-2 0,-46 2 0,-16 2 0,58-5 0,1-1 0,-42-2 0,-11 1 0,82-2 0,-1 0 0,1 1 0,-1-1 0,1 1 0,0-1 0,0 1 0,-1 0 0,1 0 0,0 0 0,0 0 0,0 0 0,0 1 0,0-1 0,0 1 0,0-1 0,0 1 0,1 0 0,-1-1 0,1 1 0,-1 0 0,1 0 0,0 0 0,0 0 0,-1 1 0,1-1 0,1 0 0,-1 0 0,0 1 0,0-1 0,0 3 0,0 8 0,-1 0 0,2 0 0,0 0 0,2 21 0,-1-12 0,2 2 0,-2 0 0,-1-1 0,-1 1 0,-1 0 0,-2 0 0,-11 45 0,9-44 0,0-1 0,-5 45 0,9-48 0,-1 0 0,-1 0 0,-1 0 0,-12 32 0,-19 39 0,19-45 0,-31 59 0,46-102-49,-1 1 1,0-1-1,0 1 0,0-1 0,0 0 1,-1 0-1,0 0 0,1-1 0,-1 1 1,0-1-1,-1 0 0,1 0 0,-1-1 1,1 1-1,-1-1 0,0 0 0,0 0 1,0-1-1,0 1 0,0-1 0,0 0 1,0-1-1,0 1 0,0-1 0,0 0 0,-1 0 1,-8-2-1,-1-3-6777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27T14:54:55.67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0-27T14:54:57.5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media/image1.png>
</file>

<file path=ppt/media/image10.png>
</file>

<file path=ppt/media/image11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A45CC5-637E-4A17-89E0-B34542EB3CA5}" type="datetimeFigureOut">
              <a:rPr lang="es-PE" smtClean="0"/>
              <a:t>3/11/22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C73F5C-3989-4BF7-A691-01972F6B98D0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44381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After weighting the study participants to match the age-sex distribution of Carabayllo, the seroprevalence of SARS-CoV-2 infection (presence of IgG and/or IgM antibodies) for the Carabayllo community in this period was 24.99% (22.51% - 27.72%). </a:t>
            </a:r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C73F5C-3989-4BF7-A691-01972F6B98D0}" type="slidenum">
              <a:rPr lang="es-PE" smtClean="0"/>
              <a:t>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64140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37BFBD-6024-48E0-AC0D-266C6EF7A3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2D2369E-6083-49D5-BC31-89E11CA5CF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3CC882-0EF4-46FC-B743-D7891209A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5B3AE8-08CB-41CD-801F-94834845B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CD09D2-F3C3-4CC9-96EC-726D028CC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35700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B64923-E227-449C-9CB0-508CF1609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CD79F3A-C141-46CD-BB3A-2F1E11298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1B404F-490C-4782-8785-29638169E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35697B-A4EC-4175-A4C1-3D1F0A96E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E7E7C7-60CC-4FBD-8476-26647A9DA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08574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E3B1AF9-9FB8-4B57-98F7-C267DFB543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9BA8E29-3B09-4462-8C00-965FB639B9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4D0606-8706-4829-AED3-CE4483780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B8E49F9-8A04-402E-802A-CA24E07C0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4E88FF-3F25-42E5-A033-3BA08A955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9229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8DCB4D-9C39-465E-9B8F-B956B7259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B1E36F-A48A-4671-A006-D4A4B4927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ACEBC7-1CCD-4AB9-A8DC-403D88A6D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681A34-2933-4097-B4F2-3F7765CFF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A9778B-0C39-46F0-9D37-7345B6771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79716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4B6379-731B-46EB-9469-0508CA9D5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0173540-A108-479F-B620-9B1B38D81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0C1BAD-CDD8-4F40-B1F7-297C0E4B5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2A402C-8B29-426B-9D5D-7BEC69C76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278D7C-1BD6-4B7E-8580-14E003337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64440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D0010D-0FFF-497E-9A55-46A5A5710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0CDCFD-148D-4CD9-B932-CD4788903E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2FCA192-9A4C-4E7C-8C5E-92C954A34D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C4CC87B-3552-4D5A-8FA3-575D7B87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1F01C42-EE99-426B-A492-DB2135F21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3410917-1716-4ACA-B8B9-DBC49D4CA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9667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AC476-AB79-4728-B562-DC50BF5F4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0D918A-217C-4E9F-95B7-F92ECEFC8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2AAC565-F274-43ED-9E30-5805CF4FB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81D37E1-2A70-49A6-8B2B-55C9E30795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53017F5-B92B-45DB-A826-1A270EB7BE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B03D0CD-A0A6-4443-8C64-E2439F3D1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06CC759-955D-43D9-AAEA-D4A810465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726730F-4B7D-41A2-83D3-BA134B4F7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06043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6ABCC-E214-473D-B142-804182C99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B9710F-1B2D-408C-AAD0-E3D1D4CCC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D778BB3-3879-4733-808F-4DDA9F51A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DED46B4-4970-4EB3-B0ED-354FB08BB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72953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39C6477-2938-4252-807E-BDD5BDEA3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34A56F7-0ED0-4095-AAF6-AFE69895E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495E957-6725-4654-A719-16AE7A1E8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93769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FED918-9855-4CDA-9519-3286B02A5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98558B-C4C2-4C6E-91EA-53AE9742C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0847A4F-668B-47D2-A82B-44D185DC0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519476-0704-4204-BE56-722FAC4EC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78C0D7D-8593-4FAE-AED2-D57129B3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CE8813F-5363-451E-BE64-63F864D97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62532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A7E078-D439-4AF1-84E4-A9366988A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2F43807-02B9-468D-ADB8-FB46C34BB2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66C5343-AC7E-4675-9983-6D686560DA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38AFCF5-48D0-41EC-B071-AA6872134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C15F996-2D9D-47B8-BCC7-A50A98E6F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8E1AC3F-7274-4374-9F8C-9C93E1043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87499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CEECE9C-F4B9-4DEF-A406-40671B57A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5637F0C-1CC9-49B4-8CBB-1DE5C3FDB8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7DFBCD-E5BA-417F-96B8-41629560D3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7DE3E-DA5A-4FD3-A5EB-0F6C284976DB}" type="datetimeFigureOut">
              <a:rPr lang="es-PE" smtClean="0"/>
              <a:t>3/11/22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0D3F14-3B8D-4D01-A9CC-44B8986F99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5BC2E0-3355-4207-9021-1BF4954224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59B744-131D-44E2-BF4C-CE4FA7D2F2E6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22304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nti.com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customXml" Target="../ink/ink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esri.com/en-us/arcgis/products/arcgis-pro/overview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32C5FD3B-0ECA-B74C-B55D-70E96AF5A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9E651AC-D9E7-0945-B0D9-8860211F4C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177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6432433-92C8-32ED-2963-DA62350FEF82}"/>
              </a:ext>
            </a:extLst>
          </p:cNvPr>
          <p:cNvSpPr txBox="1"/>
          <p:nvPr/>
        </p:nvSpPr>
        <p:spPr>
          <a:xfrm>
            <a:off x="545294" y="383959"/>
            <a:ext cx="4067908" cy="6260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s-MX" sz="4400" b="1" dirty="0">
                <a:solidFill>
                  <a:srgbClr val="F8971D"/>
                </a:solidFill>
                <a:latin typeface="Calibri"/>
                <a:cs typeface="Poppins SemiBold"/>
              </a:rPr>
              <a:t>Resultados</a:t>
            </a:r>
            <a:endParaRPr lang="es-PE" sz="4400" b="1" dirty="0">
              <a:solidFill>
                <a:srgbClr val="F8971D"/>
              </a:solidFill>
              <a:latin typeface="Calibri"/>
              <a:cs typeface="Poppins SemiBold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6390FB8-41BF-6B1D-C5B2-53AEE480D1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839"/>
          <a:stretch/>
        </p:blipFill>
        <p:spPr>
          <a:xfrm>
            <a:off x="833126" y="1899821"/>
            <a:ext cx="10525748" cy="2849732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BD1B50F-644C-22EF-C71D-F04A6BF537B5}"/>
              </a:ext>
            </a:extLst>
          </p:cNvPr>
          <p:cNvSpPr txBox="1"/>
          <p:nvPr/>
        </p:nvSpPr>
        <p:spPr>
          <a:xfrm>
            <a:off x="833126" y="1375382"/>
            <a:ext cx="6943713" cy="5379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b="1" dirty="0">
                <a:solidFill>
                  <a:srgbClr val="F8971D"/>
                </a:solidFill>
                <a:latin typeface="Calibri"/>
                <a:cs typeface="Poppins SemiBold"/>
              </a:rPr>
              <a:t>Table 3: The proportion of infected individuals stratified by sex and age</a:t>
            </a:r>
          </a:p>
        </p:txBody>
      </p:sp>
    </p:spTree>
    <p:extLst>
      <p:ext uri="{BB962C8B-B14F-4D97-AF65-F5344CB8AC3E}">
        <p14:creationId xmlns:p14="http://schemas.microsoft.com/office/powerpoint/2010/main" val="3825819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6432433-92C8-32ED-2963-DA62350FEF82}"/>
              </a:ext>
            </a:extLst>
          </p:cNvPr>
          <p:cNvSpPr txBox="1"/>
          <p:nvPr/>
        </p:nvSpPr>
        <p:spPr>
          <a:xfrm>
            <a:off x="545294" y="383959"/>
            <a:ext cx="4067908" cy="6260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s-MX" sz="4400" b="1" dirty="0">
                <a:solidFill>
                  <a:srgbClr val="F8971D"/>
                </a:solidFill>
                <a:latin typeface="Calibri"/>
                <a:cs typeface="Poppins SemiBold"/>
              </a:rPr>
              <a:t>Resultados</a:t>
            </a:r>
            <a:endParaRPr lang="es-PE" sz="4400" b="1" dirty="0">
              <a:solidFill>
                <a:srgbClr val="F8971D"/>
              </a:solidFill>
              <a:latin typeface="Calibri"/>
              <a:cs typeface="Poppins SemiBold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C9E8D30-186A-1D91-C5A6-C5CF0464571E}"/>
              </a:ext>
            </a:extLst>
          </p:cNvPr>
          <p:cNvSpPr txBox="1"/>
          <p:nvPr/>
        </p:nvSpPr>
        <p:spPr>
          <a:xfrm>
            <a:off x="649459" y="2652332"/>
            <a:ext cx="3963743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b="1" dirty="0">
                <a:solidFill>
                  <a:srgbClr val="F8971D"/>
                </a:solidFill>
                <a:latin typeface="Calibri"/>
                <a:cs typeface="Poppins SemiBold"/>
              </a:rPr>
              <a:t>Table 4: The proportion of individuals infected by SARS-CoV-2 stratified by presence of symptoms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FDB9B10-E127-DBF3-38D7-5C9E46C260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675" t="16125" b="4493"/>
          <a:stretch/>
        </p:blipFill>
        <p:spPr>
          <a:xfrm>
            <a:off x="4878372" y="3429000"/>
            <a:ext cx="7313628" cy="259606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6B2515A-761E-56F3-BB32-582D4AC48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19" t="16125" r="51403" b="5008"/>
          <a:stretch/>
        </p:blipFill>
        <p:spPr>
          <a:xfrm>
            <a:off x="4878372" y="696961"/>
            <a:ext cx="7162177" cy="269081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75789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6432433-92C8-32ED-2963-DA62350FEF82}"/>
              </a:ext>
            </a:extLst>
          </p:cNvPr>
          <p:cNvSpPr txBox="1"/>
          <p:nvPr/>
        </p:nvSpPr>
        <p:spPr>
          <a:xfrm>
            <a:off x="625193" y="3024508"/>
            <a:ext cx="4067908" cy="6260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4400" b="1" dirty="0">
                <a:solidFill>
                  <a:srgbClr val="F8971D"/>
                </a:solidFill>
                <a:latin typeface="Calibri"/>
                <a:cs typeface="Poppins SemiBold"/>
              </a:rPr>
              <a:t>Conclusions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2756AD1-A678-E128-4198-A9C336E2CB5C}"/>
              </a:ext>
            </a:extLst>
          </p:cNvPr>
          <p:cNvSpPr txBox="1"/>
          <p:nvPr/>
        </p:nvSpPr>
        <p:spPr>
          <a:xfrm>
            <a:off x="705092" y="3686023"/>
            <a:ext cx="105429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study shows that the proportion of people with evidence of infection in this population after the first wave is low compared to that reported in other studies.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At the same time, the results indicate that there is a large susceptible population that could be affected again, while there was no access to the vaccine that could be complemented maintained other infection control measures. </a:t>
            </a:r>
            <a:endParaRPr lang="es-PE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6103FB2-8E8E-D909-76BB-7DC5E6BBA590}"/>
              </a:ext>
            </a:extLst>
          </p:cNvPr>
          <p:cNvSpPr txBox="1"/>
          <p:nvPr/>
        </p:nvSpPr>
        <p:spPr>
          <a:xfrm>
            <a:off x="625193" y="331043"/>
            <a:ext cx="6094520" cy="6260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000"/>
              </a:lnSpc>
            </a:pPr>
            <a:r>
              <a:rPr lang="en-US" sz="4400" b="1" dirty="0">
                <a:solidFill>
                  <a:srgbClr val="F8971D"/>
                </a:solidFill>
                <a:latin typeface="Calibri"/>
                <a:cs typeface="Poppins SemiBold"/>
              </a:rPr>
              <a:t>Limitations </a:t>
            </a:r>
            <a:endParaRPr lang="es-PE" sz="4400" b="1" dirty="0">
              <a:solidFill>
                <a:srgbClr val="F8971D"/>
              </a:solidFill>
              <a:latin typeface="Calibri"/>
              <a:cs typeface="Poppins SemiBold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B8702FA-B9D9-59F0-166E-8B14DC54B6F4}"/>
              </a:ext>
            </a:extLst>
          </p:cNvPr>
          <p:cNvSpPr txBox="1"/>
          <p:nvPr/>
        </p:nvSpPr>
        <p:spPr>
          <a:xfrm>
            <a:off x="705092" y="1094486"/>
            <a:ext cx="105429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It is possible that some persons infected were not identified during the serosurvey due to delayed seroconversion due to a recent SARS-CoV-2 infection or seroreversion due to waning antibody response.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Nevertheless, our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</a:rPr>
              <a:t> sampling scheme as opposed to convenience estimates decreases these issues.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494448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F12C6B0C-FDE5-DB45-93BC-331B4A360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9D08DE-A52C-6331-A980-122F3E3F055B}"/>
              </a:ext>
            </a:extLst>
          </p:cNvPr>
          <p:cNvSpPr txBox="1"/>
          <p:nvPr/>
        </p:nvSpPr>
        <p:spPr>
          <a:xfrm>
            <a:off x="0" y="6460477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To submit Q&amp;A questions, go to 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www.menti.com</a:t>
            </a:r>
            <a:r>
              <a:rPr lang="en-US" sz="1400" i="1" dirty="0">
                <a:solidFill>
                  <a:schemeClr val="bg1"/>
                </a:solidFill>
                <a:latin typeface="Georgia" panose="02040502050405020303" pitchFamily="18" charset="0"/>
              </a:rPr>
              <a:t> &amp; enter code 5535 6338 </a:t>
            </a:r>
          </a:p>
        </p:txBody>
      </p:sp>
    </p:spTree>
    <p:extLst>
      <p:ext uri="{BB962C8B-B14F-4D97-AF65-F5344CB8AC3E}">
        <p14:creationId xmlns:p14="http://schemas.microsoft.com/office/powerpoint/2010/main" val="259086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5421D84-F4D8-7846-8BA8-442D087513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41EB2EEA-1185-407D-8DEE-6978487892E6}"/>
              </a:ext>
            </a:extLst>
          </p:cNvPr>
          <p:cNvSpPr txBox="1"/>
          <p:nvPr/>
        </p:nvSpPr>
        <p:spPr>
          <a:xfrm>
            <a:off x="1441938" y="2145711"/>
            <a:ext cx="10205565" cy="2058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5000"/>
              </a:lnSpc>
            </a:pPr>
            <a:r>
              <a:rPr lang="es-MX" sz="6000" b="1" dirty="0" err="1">
                <a:solidFill>
                  <a:srgbClr val="0F5149"/>
                </a:solidFill>
                <a:latin typeface="Calibri"/>
                <a:cs typeface="Poppins Bold"/>
              </a:rPr>
              <a:t>Seroprevalence</a:t>
            </a:r>
            <a:r>
              <a:rPr lang="es-MX" sz="6000" b="1" dirty="0">
                <a:solidFill>
                  <a:srgbClr val="0F5149"/>
                </a:solidFill>
                <a:latin typeface="Calibri"/>
                <a:cs typeface="Poppins Bold"/>
              </a:rPr>
              <a:t> </a:t>
            </a:r>
            <a:r>
              <a:rPr lang="es-MX" sz="6000" b="1" dirty="0" err="1">
                <a:solidFill>
                  <a:srgbClr val="0F5149"/>
                </a:solidFill>
                <a:latin typeface="Calibri"/>
                <a:cs typeface="Poppins Bold"/>
              </a:rPr>
              <a:t>of</a:t>
            </a:r>
            <a:r>
              <a:rPr lang="es-MX" sz="6000" b="1" dirty="0">
                <a:solidFill>
                  <a:srgbClr val="0F5149"/>
                </a:solidFill>
                <a:latin typeface="Calibri"/>
                <a:cs typeface="Poppins Bold"/>
              </a:rPr>
              <a:t> SARS-CoV-2 </a:t>
            </a:r>
            <a:r>
              <a:rPr lang="es-MX" sz="6000" b="1" dirty="0" err="1">
                <a:solidFill>
                  <a:srgbClr val="0F5149"/>
                </a:solidFill>
                <a:latin typeface="Calibri"/>
                <a:cs typeface="Poppins Bold"/>
              </a:rPr>
              <a:t>infection</a:t>
            </a:r>
            <a:r>
              <a:rPr lang="es-MX" sz="6000" b="1" dirty="0">
                <a:solidFill>
                  <a:srgbClr val="0F5149"/>
                </a:solidFill>
                <a:latin typeface="Calibri"/>
                <a:cs typeface="Poppins Bold"/>
              </a:rPr>
              <a:t> in Carabayllo, Lima </a:t>
            </a:r>
            <a:r>
              <a:rPr lang="es-MX" sz="6000" b="1" dirty="0" err="1">
                <a:solidFill>
                  <a:srgbClr val="0F5149"/>
                </a:solidFill>
                <a:latin typeface="Calibri"/>
                <a:cs typeface="Poppins Bold"/>
              </a:rPr>
              <a:t>Peru</a:t>
            </a:r>
            <a:endParaRPr lang="es-PE" sz="6000" b="1" dirty="0">
              <a:solidFill>
                <a:srgbClr val="0F5149"/>
              </a:solidFill>
              <a:latin typeface="Calibri"/>
              <a:cs typeface="Poppins Bold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C2F50CC-A204-B745-9240-50A8D42943C1}"/>
              </a:ext>
            </a:extLst>
          </p:cNvPr>
          <p:cNvSpPr txBox="1"/>
          <p:nvPr/>
        </p:nvSpPr>
        <p:spPr>
          <a:xfrm>
            <a:off x="1441938" y="4204480"/>
            <a:ext cx="4319670" cy="7591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2600"/>
              </a:lnSpc>
            </a:pPr>
            <a:r>
              <a:rPr lang="es-MX" sz="2400" dirty="0">
                <a:solidFill>
                  <a:srgbClr val="0F5149"/>
                </a:solidFill>
                <a:latin typeface="Calibri"/>
                <a:cs typeface="Poppins Medium"/>
              </a:rPr>
              <a:t>Dr. Marco Tovar</a:t>
            </a:r>
          </a:p>
          <a:p>
            <a:pPr>
              <a:lnSpc>
                <a:spcPts val="2600"/>
              </a:lnSpc>
            </a:pPr>
            <a:r>
              <a:rPr lang="es-MX" sz="2400" dirty="0">
                <a:solidFill>
                  <a:srgbClr val="0F5149"/>
                </a:solidFill>
                <a:latin typeface="Calibri"/>
                <a:cs typeface="Poppins Medium"/>
              </a:rPr>
              <a:t>Director Médico, Socios En Salud</a:t>
            </a:r>
          </a:p>
        </p:txBody>
      </p:sp>
    </p:spTree>
    <p:extLst>
      <p:ext uri="{BB962C8B-B14F-4D97-AF65-F5344CB8AC3E}">
        <p14:creationId xmlns:p14="http://schemas.microsoft.com/office/powerpoint/2010/main" val="2276799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6432433-92C8-32ED-2963-DA62350FEF82}"/>
              </a:ext>
            </a:extLst>
          </p:cNvPr>
          <p:cNvSpPr txBox="1"/>
          <p:nvPr/>
        </p:nvSpPr>
        <p:spPr>
          <a:xfrm>
            <a:off x="545294" y="383959"/>
            <a:ext cx="4067908" cy="6260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s-MX" sz="4400" b="1" dirty="0" err="1">
                <a:solidFill>
                  <a:srgbClr val="F8971D"/>
                </a:solidFill>
                <a:latin typeface="Calibri"/>
                <a:cs typeface="Poppins SemiBold"/>
              </a:rPr>
              <a:t>Introduction</a:t>
            </a:r>
            <a:endParaRPr lang="es-PE" sz="4400" b="1" dirty="0">
              <a:solidFill>
                <a:srgbClr val="F8971D"/>
              </a:solidFill>
              <a:latin typeface="Calibri"/>
              <a:cs typeface="Poppins SemiBold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FCF32F1-9099-2723-663B-B1CD926D88FF}"/>
              </a:ext>
            </a:extLst>
          </p:cNvPr>
          <p:cNvSpPr txBox="1"/>
          <p:nvPr/>
        </p:nvSpPr>
        <p:spPr>
          <a:xfrm>
            <a:off x="363983" y="1009964"/>
            <a:ext cx="6649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rgbClr val="000000"/>
                </a:solidFill>
              </a:rPr>
              <a:t>Serological surveillance provides estimates of population-level immunity against infectious diseases using cross-sectional studies of antibody prevalence</a:t>
            </a:r>
            <a:endParaRPr lang="es-PE" dirty="0">
              <a:solidFill>
                <a:srgbClr val="000000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3BA4145-1477-DDDB-003F-164BBC1ABA0A}"/>
              </a:ext>
            </a:extLst>
          </p:cNvPr>
          <p:cNvSpPr txBox="1"/>
          <p:nvPr/>
        </p:nvSpPr>
        <p:spPr>
          <a:xfrm>
            <a:off x="363983" y="1979506"/>
            <a:ext cx="664937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0" i="0" u="none" strike="noStrike" baseline="0" dirty="0">
                <a:solidFill>
                  <a:srgbClr val="000000"/>
                </a:solidFill>
              </a:rPr>
              <a:t>In Perú, one surveillance in Lambayeque was done in June 2020 showed 29.5% of seroprevalence,</a:t>
            </a:r>
            <a:r>
              <a:rPr lang="en-US" sz="1800" strike="noStrike" dirty="0">
                <a:solidFill>
                  <a:srgbClr val="000000"/>
                </a:solidFill>
              </a:rPr>
              <a:t>[1] </a:t>
            </a:r>
            <a:r>
              <a:rPr lang="en-US" sz="1800" b="0" i="0" u="none" strike="noStrike" baseline="0" dirty="0">
                <a:solidFill>
                  <a:srgbClr val="000000"/>
                </a:solidFill>
              </a:rPr>
              <a:t>another one in Iquitos estimated a seroprevalence of 70% (IC 95%: 67-73) in July 2020 and 66% (95% IC: 62-70) at August 2020(12).</a:t>
            </a:r>
            <a:r>
              <a:rPr lang="en-US" sz="1800" strike="noStrike" dirty="0">
                <a:solidFill>
                  <a:srgbClr val="000000"/>
                </a:solidFill>
              </a:rPr>
              <a:t>[2]</a:t>
            </a:r>
            <a:r>
              <a:rPr lang="en-US" sz="1800" b="0" i="0" u="none" strike="noStrike" baseline="0" dirty="0">
                <a:solidFill>
                  <a:srgbClr val="000000"/>
                </a:solidFill>
              </a:rPr>
              <a:t> The largest seroprevalence study of SARS-CoV-2 in Lima showed 20.8% (95% IC: 17,2-23,5). </a:t>
            </a:r>
            <a:r>
              <a:rPr lang="en-US" sz="1800" strike="noStrike" dirty="0">
                <a:solidFill>
                  <a:srgbClr val="000000"/>
                </a:solidFill>
              </a:rPr>
              <a:t>[3]</a:t>
            </a:r>
            <a:endParaRPr lang="es-PE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258D44F-9DB9-4F83-071F-07F4C0A16263}"/>
              </a:ext>
            </a:extLst>
          </p:cNvPr>
          <p:cNvSpPr txBox="1"/>
          <p:nvPr/>
        </p:nvSpPr>
        <p:spPr>
          <a:xfrm>
            <a:off x="363983" y="5106485"/>
            <a:ext cx="112480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/>
              <a:t>1. Diaz-</a:t>
            </a:r>
            <a:r>
              <a:rPr lang="es-MX" sz="1100" dirty="0" err="1"/>
              <a:t>Velez</a:t>
            </a:r>
            <a:r>
              <a:rPr lang="es-MX" sz="1100" dirty="0"/>
              <a:t>, C., et al., </a:t>
            </a:r>
            <a:r>
              <a:rPr lang="en-US" sz="1100" i="1" dirty="0"/>
              <a:t>SARS-CoV-2 seroprevalence study in Lambayeque, Peru. June-July 2020.</a:t>
            </a:r>
            <a:r>
              <a:rPr lang="en-US" sz="1100" dirty="0"/>
              <a:t> </a:t>
            </a:r>
            <a:r>
              <a:rPr lang="en-US" sz="1100" dirty="0" err="1"/>
              <a:t>PeerJ</a:t>
            </a:r>
            <a:r>
              <a:rPr lang="en-US" sz="1100" dirty="0"/>
              <a:t>, 2021. </a:t>
            </a:r>
            <a:r>
              <a:rPr lang="en-US" sz="1100" b="1" dirty="0"/>
              <a:t>9</a:t>
            </a:r>
            <a:r>
              <a:rPr lang="en-US" sz="1100" dirty="0"/>
              <a:t>: p. e11210.</a:t>
            </a:r>
          </a:p>
          <a:p>
            <a:r>
              <a:rPr lang="es-PE" sz="1100" dirty="0"/>
              <a:t>2. Alvarez-Antonio, C., et al., </a:t>
            </a:r>
            <a:r>
              <a:rPr lang="en-US" sz="1100" i="1" dirty="0"/>
              <a:t>Seroprevalence of anti-SARS-CoV-2 antibodies in Iquitos, Peru in July and August, 2020: a population-based study.</a:t>
            </a:r>
            <a:r>
              <a:rPr lang="en-US" sz="1100" dirty="0"/>
              <a:t> Lancet Glob Health, 2021. </a:t>
            </a:r>
            <a:r>
              <a:rPr lang="en-US" sz="1100" b="1" dirty="0"/>
              <a:t>9</a:t>
            </a:r>
            <a:r>
              <a:rPr lang="en-US" sz="1100" dirty="0"/>
              <a:t>(7): p. e925-e931.</a:t>
            </a:r>
          </a:p>
          <a:p>
            <a:r>
              <a:rPr lang="da-DK" sz="1100" dirty="0"/>
              <a:t>3. Reyes-Vega, M.F., et al., </a:t>
            </a:r>
            <a:r>
              <a:rPr lang="en-US" sz="1100" i="1" dirty="0"/>
              <a:t>SARS-CoV-2 prevalence associated to low socioeconomic status and overcrowding in an LMIC megacity: A population-based </a:t>
            </a:r>
            <a:r>
              <a:rPr lang="en-US" sz="1100" i="1" dirty="0" err="1"/>
              <a:t>seroepidemiological</a:t>
            </a:r>
            <a:r>
              <a:rPr lang="en-US" sz="1100" i="1" dirty="0"/>
              <a:t> survey in Lima, Peru.</a:t>
            </a:r>
            <a:r>
              <a:rPr lang="en-US" sz="1100" dirty="0"/>
              <a:t> </a:t>
            </a:r>
            <a:r>
              <a:rPr lang="en-US" sz="1100" dirty="0" err="1"/>
              <a:t>EClinicalMedicine</a:t>
            </a:r>
            <a:r>
              <a:rPr lang="en-US" sz="1100" dirty="0"/>
              <a:t>, 2021. </a:t>
            </a:r>
            <a:r>
              <a:rPr lang="en-US" sz="1100" b="1" dirty="0"/>
              <a:t>34</a:t>
            </a:r>
            <a:r>
              <a:rPr lang="en-US" sz="1100" dirty="0"/>
              <a:t>: p. 100801.</a:t>
            </a:r>
            <a:endParaRPr lang="es-PE" sz="1100" b="1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1B9D83E-3F12-7E4F-DED6-374BDDFE4C3A}"/>
              </a:ext>
            </a:extLst>
          </p:cNvPr>
          <p:cNvSpPr txBox="1"/>
          <p:nvPr/>
        </p:nvSpPr>
        <p:spPr>
          <a:xfrm>
            <a:off x="363983" y="3780044"/>
            <a:ext cx="66493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To inform policy makers of DIRIS Lima North (dependence on MoH), we did cross-sectional, observational serosurvey study conducted between November and December 2020 in the district of Carabayllo to evaluate the seroprevalence of SARS-CoV-2 infection.</a:t>
            </a:r>
            <a:endParaRPr lang="es-PE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F282ADD-019F-1E4E-714B-E2615F5555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962"/>
          <a:stretch/>
        </p:blipFill>
        <p:spPr>
          <a:xfrm>
            <a:off x="7013359" y="210010"/>
            <a:ext cx="4918229" cy="485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610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6432433-92C8-32ED-2963-DA62350FEF82}"/>
              </a:ext>
            </a:extLst>
          </p:cNvPr>
          <p:cNvSpPr txBox="1"/>
          <p:nvPr/>
        </p:nvSpPr>
        <p:spPr>
          <a:xfrm>
            <a:off x="545294" y="383959"/>
            <a:ext cx="4067908" cy="6260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s-MX" sz="4400" b="1" dirty="0" err="1">
                <a:solidFill>
                  <a:srgbClr val="F8971D"/>
                </a:solidFill>
                <a:latin typeface="Calibri"/>
                <a:cs typeface="Poppins SemiBold"/>
              </a:rPr>
              <a:t>Methodology</a:t>
            </a:r>
            <a:endParaRPr lang="es-PE" sz="4400" b="1" dirty="0">
              <a:solidFill>
                <a:srgbClr val="F8971D"/>
              </a:solidFill>
              <a:latin typeface="Calibri"/>
              <a:cs typeface="Poppins SemiBold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AD2E3AD5-1F01-4FE8-9D9C-4F2163A7E61E}"/>
              </a:ext>
            </a:extLst>
          </p:cNvPr>
          <p:cNvGrpSpPr/>
          <p:nvPr/>
        </p:nvGrpSpPr>
        <p:grpSpPr>
          <a:xfrm>
            <a:off x="417278" y="936189"/>
            <a:ext cx="7647730" cy="4985622"/>
            <a:chOff x="3466656" y="584640"/>
            <a:chExt cx="8725344" cy="5523552"/>
          </a:xfrm>
        </p:grpSpPr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4F1249AB-F2DB-96E0-77DC-A0801A6D54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8434" t="12534" b="10933"/>
            <a:stretch/>
          </p:blipFill>
          <p:spPr>
            <a:xfrm>
              <a:off x="3466656" y="859536"/>
              <a:ext cx="8725344" cy="5248656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9" name="Entrada de lápiz 8">
                  <a:extLst>
                    <a:ext uri="{FF2B5EF4-FFF2-40B4-BE49-F238E27FC236}">
                      <a16:creationId xmlns:a16="http://schemas.microsoft.com/office/drawing/2014/main" id="{88EF31D6-FD11-21DD-58C7-41C12118D613}"/>
                    </a:ext>
                  </a:extLst>
                </p14:cNvPr>
                <p14:cNvContentPartPr/>
                <p14:nvPr/>
              </p14:nvContentPartPr>
              <p14:xfrm>
                <a:off x="10364659" y="1599840"/>
                <a:ext cx="364" cy="360"/>
              </p14:xfrm>
            </p:contentPart>
          </mc:Choice>
          <mc:Fallback xmlns="">
            <p:pic>
              <p:nvPicPr>
                <p:cNvPr id="9" name="Entrada de lápiz 8">
                  <a:extLst>
                    <a:ext uri="{FF2B5EF4-FFF2-40B4-BE49-F238E27FC236}">
                      <a16:creationId xmlns:a16="http://schemas.microsoft.com/office/drawing/2014/main" id="{88EF31D6-FD11-21DD-58C7-41C12118D613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355923" y="1590840"/>
                  <a:ext cx="182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2" name="Entrada de lápiz 11">
                  <a:extLst>
                    <a:ext uri="{FF2B5EF4-FFF2-40B4-BE49-F238E27FC236}">
                      <a16:creationId xmlns:a16="http://schemas.microsoft.com/office/drawing/2014/main" id="{D922DD3D-62E5-5D4F-2A1F-5E63E5B55EA4}"/>
                    </a:ext>
                  </a:extLst>
                </p14:cNvPr>
                <p14:cNvContentPartPr/>
                <p14:nvPr/>
              </p14:nvContentPartPr>
              <p14:xfrm>
                <a:off x="6964700" y="1243728"/>
                <a:ext cx="3414301" cy="3008160"/>
              </p14:xfrm>
            </p:contentPart>
          </mc:Choice>
          <mc:Fallback xmlns="">
            <p:pic>
              <p:nvPicPr>
                <p:cNvPr id="12" name="Entrada de lápiz 11">
                  <a:extLst>
                    <a:ext uri="{FF2B5EF4-FFF2-40B4-BE49-F238E27FC236}">
                      <a16:creationId xmlns:a16="http://schemas.microsoft.com/office/drawing/2014/main" id="{D922DD3D-62E5-5D4F-2A1F-5E63E5B55EA4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948682" y="1228173"/>
                  <a:ext cx="3446337" cy="303966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3" name="Entrada de lápiz 12">
                  <a:extLst>
                    <a:ext uri="{FF2B5EF4-FFF2-40B4-BE49-F238E27FC236}">
                      <a16:creationId xmlns:a16="http://schemas.microsoft.com/office/drawing/2014/main" id="{862509FD-65C0-EBAF-3587-C0DA809F94E7}"/>
                    </a:ext>
                  </a:extLst>
                </p14:cNvPr>
                <p14:cNvContentPartPr/>
                <p14:nvPr/>
              </p14:nvContentPartPr>
              <p14:xfrm>
                <a:off x="6777077" y="4626360"/>
                <a:ext cx="364" cy="360"/>
              </p14:xfrm>
            </p:contentPart>
          </mc:Choice>
          <mc:Fallback xmlns="">
            <p:pic>
              <p:nvPicPr>
                <p:cNvPr id="13" name="Entrada de lápiz 12">
                  <a:extLst>
                    <a:ext uri="{FF2B5EF4-FFF2-40B4-BE49-F238E27FC236}">
                      <a16:creationId xmlns:a16="http://schemas.microsoft.com/office/drawing/2014/main" id="{862509FD-65C0-EBAF-3587-C0DA809F94E7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767977" y="4617720"/>
                  <a:ext cx="182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4" name="Entrada de lápiz 13">
                  <a:extLst>
                    <a:ext uri="{FF2B5EF4-FFF2-40B4-BE49-F238E27FC236}">
                      <a16:creationId xmlns:a16="http://schemas.microsoft.com/office/drawing/2014/main" id="{9D91FFF9-493E-5E17-2C95-2D8D4AAA0C93}"/>
                    </a:ext>
                  </a:extLst>
                </p14:cNvPr>
                <p14:cNvContentPartPr/>
                <p14:nvPr/>
              </p14:nvContentPartPr>
              <p14:xfrm>
                <a:off x="11182680" y="584640"/>
                <a:ext cx="360" cy="360"/>
              </p14:xfrm>
            </p:contentPart>
          </mc:Choice>
          <mc:Fallback xmlns="">
            <p:pic>
              <p:nvPicPr>
                <p:cNvPr id="14" name="Entrada de lápiz 13">
                  <a:extLst>
                    <a:ext uri="{FF2B5EF4-FFF2-40B4-BE49-F238E27FC236}">
                      <a16:creationId xmlns:a16="http://schemas.microsoft.com/office/drawing/2014/main" id="{9D91FFF9-493E-5E17-2C95-2D8D4AAA0C93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173680" y="576000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0518724-9187-594C-58DF-D856EA06616A}"/>
              </a:ext>
            </a:extLst>
          </p:cNvPr>
          <p:cNvSpPr txBox="1"/>
          <p:nvPr/>
        </p:nvSpPr>
        <p:spPr>
          <a:xfrm>
            <a:off x="8235571" y="1844902"/>
            <a:ext cx="353915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solidFill>
                  <a:srgbClr val="000000"/>
                </a:solidFill>
                <a:effectLst/>
              </a:rPr>
              <a:t>The sampling scheme was designed to represent the entire Carabayllo population. The </a:t>
            </a:r>
            <a:r>
              <a:rPr lang="en-US" dirty="0"/>
              <a:t>observational serosurvey study was conducted between November and December 2020.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pPr algn="just"/>
            <a:endParaRPr lang="en-US" dirty="0">
              <a:solidFill>
                <a:srgbClr val="000000"/>
              </a:solidFill>
            </a:endParaRPr>
          </a:p>
          <a:p>
            <a:pPr algn="just"/>
            <a:r>
              <a:rPr lang="en-US" dirty="0"/>
              <a:t>SARS-CoV-2 IgM and IgG antibodies were tested using STANDARD Q COVID-19 IgM/IgG Duo Test by fingerpick as indicated by the manufacturer.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966386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6432433-92C8-32ED-2963-DA62350FEF82}"/>
              </a:ext>
            </a:extLst>
          </p:cNvPr>
          <p:cNvSpPr txBox="1"/>
          <p:nvPr/>
        </p:nvSpPr>
        <p:spPr>
          <a:xfrm>
            <a:off x="545294" y="383959"/>
            <a:ext cx="4067908" cy="6260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s-MX" sz="4400" b="1" dirty="0" err="1">
                <a:solidFill>
                  <a:srgbClr val="F8971D"/>
                </a:solidFill>
                <a:latin typeface="Calibri"/>
                <a:cs typeface="Poppins SemiBold"/>
              </a:rPr>
              <a:t>Methodology</a:t>
            </a:r>
            <a:endParaRPr lang="es-PE" sz="4400" b="1" dirty="0">
              <a:solidFill>
                <a:srgbClr val="F8971D"/>
              </a:solidFill>
              <a:latin typeface="Calibri"/>
              <a:cs typeface="Poppins SemiBold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5BB17B3-EBC1-8C18-894E-BA9C771D3B3E}"/>
              </a:ext>
            </a:extLst>
          </p:cNvPr>
          <p:cNvSpPr txBox="1"/>
          <p:nvPr/>
        </p:nvSpPr>
        <p:spPr>
          <a:xfrm>
            <a:off x="545294" y="1582340"/>
            <a:ext cx="516750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 used Carabayllo maps from Google Maps Platform (reference: https://mapsplatform.google.com), using licensed ArcGIS Pro version 10.3 (reference: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hlinkClick r:id="rId2"/>
              </a:rPr>
              <a:t>https://www.esri.com/en-us/arcgis/products/arcgis-pro/overview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).</a:t>
            </a:r>
          </a:p>
          <a:p>
            <a:pPr algn="just"/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just"/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 defined equal-size clusters in the Carabayllo map, in each cluster we make sure that it has a minimum of 10 blocks and a maximum of 16 blocks of houses, for each block of houses up to three locations were manually selected using ArcGIS, obtaining up to 35 locations from each cluster</a:t>
            </a:r>
            <a:endParaRPr lang="es-PE" dirty="0"/>
          </a:p>
        </p:txBody>
      </p:sp>
      <p:pic>
        <p:nvPicPr>
          <p:cNvPr id="40" name="Imagen 39">
            <a:extLst>
              <a:ext uri="{FF2B5EF4-FFF2-40B4-BE49-F238E27FC236}">
                <a16:creationId xmlns:a16="http://schemas.microsoft.com/office/drawing/2014/main" id="{B3C32BC7-271B-E6E8-F7AA-5FFD092498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7" r="3805"/>
          <a:stretch/>
        </p:blipFill>
        <p:spPr>
          <a:xfrm>
            <a:off x="6317827" y="131675"/>
            <a:ext cx="5167506" cy="572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76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6432433-92C8-32ED-2963-DA62350FEF82}"/>
              </a:ext>
            </a:extLst>
          </p:cNvPr>
          <p:cNvSpPr txBox="1"/>
          <p:nvPr/>
        </p:nvSpPr>
        <p:spPr>
          <a:xfrm>
            <a:off x="545294" y="383959"/>
            <a:ext cx="4067908" cy="6260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s-MX" sz="4400" b="1" dirty="0" err="1">
                <a:solidFill>
                  <a:srgbClr val="F8971D"/>
                </a:solidFill>
                <a:latin typeface="Calibri"/>
                <a:cs typeface="Poppins SemiBold"/>
              </a:rPr>
              <a:t>Methodology</a:t>
            </a:r>
            <a:endParaRPr lang="es-PE" sz="4400" b="1" dirty="0">
              <a:solidFill>
                <a:srgbClr val="F8971D"/>
              </a:solidFill>
              <a:latin typeface="Calibri"/>
              <a:cs typeface="Poppins SemiBold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766E4CA-11D8-2B92-DF32-D8F200BE084E}"/>
              </a:ext>
            </a:extLst>
          </p:cNvPr>
          <p:cNvSpPr txBox="1"/>
          <p:nvPr/>
        </p:nvSpPr>
        <p:spPr>
          <a:xfrm>
            <a:off x="545294" y="5083163"/>
            <a:ext cx="113730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table of random numbers only 7 locations were selected of each cluster: 5 were to visit and 2 were backup in case any of the 5 locations is not possible to visit, the use of the 2 locations was in case it is not a dwelling, it is a dwelling but there are no inhabitants or there is one housing, inhabitants but do not want to be evaluated. </a:t>
            </a:r>
            <a:endParaRPr lang="es-PE" dirty="0"/>
          </a:p>
        </p:txBody>
      </p:sp>
      <p:pic>
        <p:nvPicPr>
          <p:cNvPr id="77" name="Imagen 76">
            <a:extLst>
              <a:ext uri="{FF2B5EF4-FFF2-40B4-BE49-F238E27FC236}">
                <a16:creationId xmlns:a16="http://schemas.microsoft.com/office/drawing/2014/main" id="{F3C075E2-B68A-C7BD-5380-6667A4769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263" y="994731"/>
            <a:ext cx="4198435" cy="4088432"/>
          </a:xfrm>
          <a:prstGeom prst="rect">
            <a:avLst/>
          </a:prstGeom>
        </p:spPr>
      </p:pic>
      <p:pic>
        <p:nvPicPr>
          <p:cNvPr id="78" name="Imagen 77">
            <a:extLst>
              <a:ext uri="{FF2B5EF4-FFF2-40B4-BE49-F238E27FC236}">
                <a16:creationId xmlns:a16="http://schemas.microsoft.com/office/drawing/2014/main" id="{9C252E91-2D8A-3FC1-6AC0-B493732BE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685" y="994731"/>
            <a:ext cx="4515445" cy="40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483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6432433-92C8-32ED-2963-DA62350FEF82}"/>
              </a:ext>
            </a:extLst>
          </p:cNvPr>
          <p:cNvSpPr txBox="1"/>
          <p:nvPr/>
        </p:nvSpPr>
        <p:spPr>
          <a:xfrm>
            <a:off x="545294" y="383959"/>
            <a:ext cx="4067908" cy="6260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s-MX" sz="4400" b="1" dirty="0" err="1">
                <a:solidFill>
                  <a:srgbClr val="F8971D"/>
                </a:solidFill>
                <a:latin typeface="Calibri"/>
                <a:cs typeface="Poppins SemiBold"/>
              </a:rPr>
              <a:t>Methodology</a:t>
            </a:r>
            <a:endParaRPr lang="es-PE" sz="4400" b="1" dirty="0">
              <a:solidFill>
                <a:srgbClr val="F8971D"/>
              </a:solidFill>
              <a:latin typeface="Calibri"/>
              <a:cs typeface="Poppins SemiBold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C35624A-FD47-79BE-523F-2371252E7F11}"/>
              </a:ext>
            </a:extLst>
          </p:cNvPr>
          <p:cNvSpPr txBox="1"/>
          <p:nvPr/>
        </p:nvSpPr>
        <p:spPr>
          <a:xfrm>
            <a:off x="545295" y="1169199"/>
            <a:ext cx="1089884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en-US" sz="1800" b="0" i="0" u="none" strike="noStrike" baseline="0" dirty="0">
                <a:solidFill>
                  <a:srgbClr val="000000"/>
                </a:solidFill>
              </a:rPr>
              <a:t>We estimated the proportion of individuals who had a positive result for either IgG and/or IgM by calculating weights to ensure the age and sex distribution of the study participants matched the population of Carabayllo (Table 1).</a:t>
            </a:r>
          </a:p>
          <a:p>
            <a:pPr marL="285750" indent="-285750">
              <a:buClr>
                <a:srgbClr val="FFC000"/>
              </a:buClr>
              <a:buFont typeface="Wingdings" panose="05000000000000000000" pitchFamily="2" charset="2"/>
              <a:buChar char="Ø"/>
            </a:pPr>
            <a:endParaRPr lang="en-US" dirty="0">
              <a:solidFill>
                <a:srgbClr val="000000"/>
              </a:solidFill>
            </a:endParaRPr>
          </a:p>
          <a:p>
            <a:pPr marL="285750" indent="-285750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en-US" sz="1800" b="0" i="0" u="none" strike="noStrike" baseline="0" dirty="0">
                <a:solidFill>
                  <a:srgbClr val="000000"/>
                </a:solidFill>
              </a:rPr>
              <a:t>To compare adjusted seropositivity across demographic and clinical characteristics, we estimated the prevalence ratio using generalized linear mixed models with a random intercept to account for household clustering.</a:t>
            </a:r>
          </a:p>
          <a:p>
            <a:pPr marL="285750" indent="-285750">
              <a:buClr>
                <a:srgbClr val="FFC000"/>
              </a:buClr>
              <a:buFont typeface="Wingdings" panose="05000000000000000000" pitchFamily="2" charset="2"/>
              <a:buChar char="Ø"/>
            </a:pPr>
            <a:endParaRPr lang="en-US" dirty="0">
              <a:solidFill>
                <a:srgbClr val="000000"/>
              </a:solidFill>
            </a:endParaRPr>
          </a:p>
          <a:p>
            <a:pPr marL="285750" indent="-285750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en-US" sz="1800" b="0" i="0" u="none" strike="noStrike" baseline="0" dirty="0">
                <a:solidFill>
                  <a:srgbClr val="000000"/>
                </a:solidFill>
              </a:rPr>
              <a:t>We also provide overall seroprevalence estimates adjusted for imperfect accuracy of the antibody test using the method proposed by Diggle.</a:t>
            </a:r>
            <a:r>
              <a:rPr lang="en-US" sz="1800" strike="noStrike" dirty="0">
                <a:solidFill>
                  <a:srgbClr val="000000"/>
                </a:solidFill>
              </a:rPr>
              <a:t>[4]</a:t>
            </a:r>
            <a:r>
              <a:rPr lang="en-US" sz="1800" b="0" i="0" u="none" strike="noStrike" baseline="0" dirty="0">
                <a:solidFill>
                  <a:srgbClr val="000000"/>
                </a:solidFill>
              </a:rPr>
              <a:t> Specifically, we utilize the specificity estimate (95.1%) and sensitivity estimates based on date of symptom onset (68.9%-99.1%) reported in the STANDARD 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Q COVID-19 IgM/IgG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Duo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 Test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pamphlet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. </a:t>
            </a:r>
            <a:r>
              <a:rPr lang="en-US" sz="1800" strike="noStrike" dirty="0">
                <a:solidFill>
                  <a:srgbClr val="000000"/>
                </a:solidFill>
              </a:rPr>
              <a:t>[5]</a:t>
            </a:r>
            <a:endParaRPr lang="es-PE" dirty="0"/>
          </a:p>
          <a:p>
            <a:pPr marL="285750" indent="-285750">
              <a:buClr>
                <a:srgbClr val="FFC000"/>
              </a:buClr>
              <a:buFont typeface="Wingdings" panose="05000000000000000000" pitchFamily="2" charset="2"/>
              <a:buChar char="Ø"/>
            </a:pPr>
            <a:endParaRPr lang="es-PE" dirty="0">
              <a:solidFill>
                <a:srgbClr val="000000"/>
              </a:solidFill>
            </a:endParaRPr>
          </a:p>
          <a:p>
            <a:pPr marL="285750" indent="-285750">
              <a:buClr>
                <a:srgbClr val="FFC000"/>
              </a:buClr>
              <a:buFont typeface="Wingdings" panose="05000000000000000000" pitchFamily="2" charset="2"/>
              <a:buChar char="Ø"/>
            </a:pP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We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performed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all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 data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analysis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using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the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statistical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 software Stata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version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 15.0 (Stata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Corp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 LP,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College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s-PE" sz="1800" b="0" i="0" u="none" strike="noStrike" baseline="0" dirty="0" err="1">
                <a:solidFill>
                  <a:srgbClr val="000000"/>
                </a:solidFill>
              </a:rPr>
              <a:t>Station</a:t>
            </a:r>
            <a:r>
              <a:rPr lang="es-PE" sz="1800" b="0" i="0" u="none" strike="noStrike" baseline="0" dirty="0">
                <a:solidFill>
                  <a:srgbClr val="000000"/>
                </a:solidFill>
              </a:rPr>
              <a:t>, Texas). </a:t>
            </a:r>
            <a:endParaRPr lang="es-PE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4F10436-5E34-07AA-9EDA-2703FE3D2E55}"/>
              </a:ext>
            </a:extLst>
          </p:cNvPr>
          <p:cNvSpPr txBox="1"/>
          <p:nvPr/>
        </p:nvSpPr>
        <p:spPr>
          <a:xfrm>
            <a:off x="661911" y="5389478"/>
            <a:ext cx="966044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000000"/>
                </a:solidFill>
              </a:rPr>
              <a:t>4. Diggle, P.J., </a:t>
            </a:r>
            <a:r>
              <a:rPr lang="en-US" sz="1100" i="1" dirty="0">
                <a:solidFill>
                  <a:srgbClr val="000000"/>
                </a:solidFill>
              </a:rPr>
              <a:t>Estimating Prevalence Using an Imperfect Test.</a:t>
            </a:r>
            <a:r>
              <a:rPr lang="en-US" sz="1100" dirty="0">
                <a:solidFill>
                  <a:srgbClr val="000000"/>
                </a:solidFill>
              </a:rPr>
              <a:t> Epidemiology Research International, 2011. </a:t>
            </a:r>
            <a:r>
              <a:rPr lang="en-US" sz="1100" b="1" dirty="0">
                <a:solidFill>
                  <a:srgbClr val="000000"/>
                </a:solidFill>
              </a:rPr>
              <a:t>2011</a:t>
            </a:r>
            <a:r>
              <a:rPr lang="en-US" sz="1100" dirty="0">
                <a:solidFill>
                  <a:srgbClr val="000000"/>
                </a:solidFill>
              </a:rPr>
              <a:t>: p. 608719.</a:t>
            </a:r>
            <a:endParaRPr lang="en-US" sz="1100" b="1" dirty="0">
              <a:solidFill>
                <a:srgbClr val="000000"/>
              </a:solidFill>
            </a:endParaRPr>
          </a:p>
          <a:p>
            <a:r>
              <a:rPr lang="en-US" sz="1100" dirty="0">
                <a:solidFill>
                  <a:srgbClr val="000000"/>
                </a:solidFill>
              </a:rPr>
              <a:t>5</a:t>
            </a:r>
            <a:r>
              <a:rPr lang="en-US" sz="1100" b="0" i="0" u="none" strike="noStrike" baseline="0" dirty="0">
                <a:solidFill>
                  <a:srgbClr val="000000"/>
                </a:solidFill>
              </a:rPr>
              <a:t>. Avantika. SD Biosensor COVID-19 [Internet]. 2020. p. 1–2. Available from: www.sdbiosensor.com </a:t>
            </a:r>
            <a:endParaRPr lang="es-PE" sz="1100" dirty="0"/>
          </a:p>
        </p:txBody>
      </p:sp>
    </p:spTree>
    <p:extLst>
      <p:ext uri="{BB962C8B-B14F-4D97-AF65-F5344CB8AC3E}">
        <p14:creationId xmlns:p14="http://schemas.microsoft.com/office/powerpoint/2010/main" val="2770672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6432433-92C8-32ED-2963-DA62350FEF82}"/>
              </a:ext>
            </a:extLst>
          </p:cNvPr>
          <p:cNvSpPr txBox="1"/>
          <p:nvPr/>
        </p:nvSpPr>
        <p:spPr>
          <a:xfrm>
            <a:off x="336190" y="199821"/>
            <a:ext cx="4067908" cy="6260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s-MX" sz="4400" b="1" dirty="0">
                <a:solidFill>
                  <a:srgbClr val="F8971D"/>
                </a:solidFill>
                <a:latin typeface="Calibri"/>
                <a:cs typeface="Poppins SemiBold"/>
              </a:rPr>
              <a:t>Resultados</a:t>
            </a:r>
            <a:endParaRPr lang="es-PE" sz="4400" b="1" dirty="0">
              <a:solidFill>
                <a:srgbClr val="F8971D"/>
              </a:solidFill>
              <a:latin typeface="Calibri"/>
              <a:cs typeface="Poppins SemiBold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4941CF9-6E92-0532-3E77-B6D97C265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90" y="1341286"/>
            <a:ext cx="4861367" cy="4566213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5CB1583-08C1-2F9D-8BF5-02C3617AD855}"/>
              </a:ext>
            </a:extLst>
          </p:cNvPr>
          <p:cNvSpPr txBox="1"/>
          <p:nvPr/>
        </p:nvSpPr>
        <p:spPr>
          <a:xfrm>
            <a:off x="336190" y="816847"/>
            <a:ext cx="2149558" cy="5379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s-MX" b="1" dirty="0">
                <a:solidFill>
                  <a:srgbClr val="F8971D"/>
                </a:solidFill>
                <a:latin typeface="Calibri"/>
                <a:cs typeface="Poppins SemiBold"/>
              </a:rPr>
              <a:t>Figure 1: Flow chart</a:t>
            </a:r>
            <a:endParaRPr lang="es-PE" b="1" dirty="0">
              <a:solidFill>
                <a:srgbClr val="F8971D"/>
              </a:solidFill>
              <a:latin typeface="Calibri"/>
              <a:cs typeface="Poppins SemiBold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DA9C26E7-7EC3-B5A4-CA8E-D3D9CD933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644" y="724260"/>
            <a:ext cx="7092423" cy="449151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9D70844F-9D1B-ACFD-0CDD-D9A185597F0B}"/>
              </a:ext>
            </a:extLst>
          </p:cNvPr>
          <p:cNvSpPr txBox="1"/>
          <p:nvPr/>
        </p:nvSpPr>
        <p:spPr>
          <a:xfrm>
            <a:off x="5008644" y="199821"/>
            <a:ext cx="7092422" cy="5379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b="1" dirty="0">
                <a:solidFill>
                  <a:srgbClr val="F8971D"/>
                </a:solidFill>
                <a:latin typeface="Calibri"/>
                <a:cs typeface="Poppins SemiBold"/>
              </a:rPr>
              <a:t>Table 1: Distribution of sex and age for the source and study population 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9AE86EB-938E-5004-5A39-1EED8014946D}"/>
              </a:ext>
            </a:extLst>
          </p:cNvPr>
          <p:cNvSpPr txBox="1"/>
          <p:nvPr/>
        </p:nvSpPr>
        <p:spPr>
          <a:xfrm>
            <a:off x="5008644" y="5276914"/>
            <a:ext cx="70924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Females were slightly overrepresented in the study population, but the age distributions within each gender are similar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106261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6432433-92C8-32ED-2963-DA62350FEF82}"/>
              </a:ext>
            </a:extLst>
          </p:cNvPr>
          <p:cNvSpPr txBox="1"/>
          <p:nvPr/>
        </p:nvSpPr>
        <p:spPr>
          <a:xfrm>
            <a:off x="545294" y="383959"/>
            <a:ext cx="4067908" cy="6260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s-MX" sz="4400" b="1" dirty="0">
                <a:solidFill>
                  <a:srgbClr val="F8971D"/>
                </a:solidFill>
                <a:latin typeface="Calibri"/>
                <a:cs typeface="Poppins SemiBold"/>
              </a:rPr>
              <a:t>Resultados</a:t>
            </a:r>
            <a:endParaRPr lang="es-PE" sz="4400" b="1" dirty="0">
              <a:solidFill>
                <a:srgbClr val="F8971D"/>
              </a:solidFill>
              <a:latin typeface="Calibri"/>
              <a:cs typeface="Poppins SemiBold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CCFD231-7741-7888-2732-5100BB213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3574" y="1672212"/>
            <a:ext cx="7523633" cy="393280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4998D3D-B505-AC55-CAD5-C55F71E1DAD5}"/>
              </a:ext>
            </a:extLst>
          </p:cNvPr>
          <p:cNvSpPr txBox="1"/>
          <p:nvPr/>
        </p:nvSpPr>
        <p:spPr>
          <a:xfrm>
            <a:off x="656949" y="1072104"/>
            <a:ext cx="11256884" cy="5379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b="1" dirty="0">
                <a:solidFill>
                  <a:srgbClr val="F8971D"/>
                </a:solidFill>
                <a:latin typeface="Calibri"/>
                <a:cs typeface="Poppins SemiBold"/>
              </a:rPr>
              <a:t>Table 2: Seroprevalence estimates by various sensitivity estimates from the STANDARD Q COVID-19 IgM/IgG Duo Test </a:t>
            </a:r>
          </a:p>
        </p:txBody>
      </p:sp>
    </p:spTree>
    <p:extLst>
      <p:ext uri="{BB962C8B-B14F-4D97-AF65-F5344CB8AC3E}">
        <p14:creationId xmlns:p14="http://schemas.microsoft.com/office/powerpoint/2010/main" val="18882139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BBA54A80C368A47A22D7390614336E4" ma:contentTypeVersion="14" ma:contentTypeDescription="Crear nuevo documento." ma:contentTypeScope="" ma:versionID="100dc93b5e1962572b248528ab803166">
  <xsd:schema xmlns:xsd="http://www.w3.org/2001/XMLSchema" xmlns:xs="http://www.w3.org/2001/XMLSchema" xmlns:p="http://schemas.microsoft.com/office/2006/metadata/properties" xmlns:ns2="91486990-1292-493d-ba19-b439840aba85" xmlns:ns3="934f9dd2-7b37-4959-9f00-a1067cbe8bc2" targetNamespace="http://schemas.microsoft.com/office/2006/metadata/properties" ma:root="true" ma:fieldsID="dcc38a6ad031a3b9c15acd634f56215d" ns2:_="" ns3:_="">
    <xsd:import namespace="91486990-1292-493d-ba19-b439840aba85"/>
    <xsd:import namespace="934f9dd2-7b37-4959-9f00-a1067cbe8b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486990-1292-493d-ba19-b439840aba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Etiquetas de imagen" ma:readOnly="false" ma:fieldId="{5cf76f15-5ced-4ddc-b409-7134ff3c332f}" ma:taxonomyMulti="true" ma:sspId="bbd3c62f-433e-4d1b-92df-86d079e0da9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4f9dd2-7b37-4959-9f00-a1067cbe8bc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857276a6-16c3-46bd-a146-316c10e64380}" ma:internalName="TaxCatchAll" ma:showField="CatchAllData" ma:web="934f9dd2-7b37-4959-9f00-a1067cbe8bc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34f9dd2-7b37-4959-9f00-a1067cbe8bc2" xsi:nil="true"/>
    <lcf76f155ced4ddcb4097134ff3c332f xmlns="91486990-1292-493d-ba19-b439840aba8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8278607D-BA9F-476A-9888-1B1147832D8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16E828D-AE21-4100-912C-3866A534E87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1486990-1292-493d-ba19-b439840aba85"/>
    <ds:schemaRef ds:uri="934f9dd2-7b37-4959-9f00-a1067cbe8b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F82CFC4-1C87-4163-A225-8F1733CC17CF}">
  <ds:schemaRefs>
    <ds:schemaRef ds:uri="http://schemas.microsoft.com/office/2006/metadata/properties"/>
    <ds:schemaRef ds:uri="http://schemas.microsoft.com/office/infopath/2007/PartnerControls"/>
    <ds:schemaRef ds:uri="934f9dd2-7b37-4959-9f00-a1067cbe8bc2"/>
    <ds:schemaRef ds:uri="91486990-1292-493d-ba19-b439840aba8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580</TotalTime>
  <Words>966</Words>
  <Application>Microsoft Macintosh PowerPoint</Application>
  <PresentationFormat>Widescreen</PresentationFormat>
  <Paragraphs>51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Georgia</vt:lpstr>
      <vt:lpstr>Times New Roman</vt:lpstr>
      <vt:lpstr>Wingdings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KyK Uceda Lluen</dc:creator>
  <cp:lastModifiedBy>Fulcher, Isabel</cp:lastModifiedBy>
  <cp:revision>44</cp:revision>
  <dcterms:created xsi:type="dcterms:W3CDTF">2022-02-27T00:21:22Z</dcterms:created>
  <dcterms:modified xsi:type="dcterms:W3CDTF">2022-11-03T15:34:34Z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0x0101002BBA54A80C368A47A22D7390614336E4</vt:lpwstr>
  </property>
</Properties>
</file>

<file path=docProps/thumbnail.jpeg>
</file>